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Archivo Black" charset="1" panose="020B0A03020202020B04"/>
      <p:regular r:id="rId18"/>
    </p:embeddedFont>
    <p:embeddedFont>
      <p:font typeface="Lato" charset="1" panose="020F0502020204030203"/>
      <p:regular r:id="rId19"/>
    </p:embeddedFont>
    <p:embeddedFont>
      <p:font typeface="Roboto" charset="1" panose="02000000000000000000"/>
      <p:regular r:id="rId20"/>
    </p:embeddedFont>
    <p:embeddedFont>
      <p:font typeface="Red Hat Display" charset="1" panose="02010503040201060303"/>
      <p:regular r:id="rId21"/>
    </p:embeddedFont>
    <p:embeddedFont>
      <p:font typeface="IBM Plex Sans Medium" charset="1" panose="020B0603050203000203"/>
      <p:regular r:id="rId22"/>
    </p:embeddedFont>
    <p:embeddedFont>
      <p:font typeface="Consolas" charset="1" panose="020B0609020204030204"/>
      <p:regular r:id="rId23"/>
    </p:embeddedFont>
    <p:embeddedFont>
      <p:font typeface="Red Hat Display Bold" charset="1" panose="02010803040201060303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https://gamma.app/?utm_source=made-with-gamma" TargetMode="External" Type="http://schemas.openxmlformats.org/officeDocument/2006/relationships/hyperlink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5624363" y="811957"/>
            <a:ext cx="18950085" cy="18950085"/>
            <a:chOff x="0" y="0"/>
            <a:chExt cx="10570170" cy="10570170"/>
          </a:xfrm>
        </p:grpSpPr>
        <p:sp>
          <p:nvSpPr>
            <p:cNvPr name="Freeform 4" id="4" descr="preencoded.png"/>
            <p:cNvSpPr/>
            <p:nvPr/>
          </p:nvSpPr>
          <p:spPr>
            <a:xfrm flipH="false" flipV="false" rot="0">
              <a:off x="0" y="0"/>
              <a:ext cx="10570210" cy="10570210"/>
            </a:xfrm>
            <a:custGeom>
              <a:avLst/>
              <a:gdLst/>
              <a:ahLst/>
              <a:cxnLst/>
              <a:rect r="r" b="b" t="t" l="l"/>
              <a:pathLst>
                <a:path h="10570210" w="10570210">
                  <a:moveTo>
                    <a:pt x="0" y="0"/>
                  </a:moveTo>
                  <a:lnTo>
                    <a:pt x="10570210" y="0"/>
                  </a:lnTo>
                  <a:lnTo>
                    <a:pt x="10570210" y="10570210"/>
                  </a:lnTo>
                  <a:lnTo>
                    <a:pt x="0" y="105702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9000"/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826232" y="1555267"/>
            <a:ext cx="14273174" cy="3516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7"/>
              </a:lnSpc>
            </a:pPr>
            <a:r>
              <a:rPr lang="en-US" sz="9582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Global Healthcare Data ETL &amp; Analysis CLI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689814"/>
            <a:ext cx="9671348" cy="639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 Data Pipeline Project using Python &amp; MySQL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589598" y="7754661"/>
            <a:ext cx="9445526" cy="690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2"/>
              </a:lnSpc>
            </a:pPr>
            <a:r>
              <a:rPr lang="en-US" sz="3587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Presented by: Muthumaran 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904835" y="6853135"/>
            <a:ext cx="9189143" cy="772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17"/>
              </a:lnSpc>
            </a:pPr>
            <a:r>
              <a:rPr lang="en-US" sz="4003">
                <a:solidFill>
                  <a:srgbClr val="D4D4D1"/>
                </a:solidFill>
                <a:latin typeface="Roboto"/>
                <a:ea typeface="Roboto"/>
                <a:cs typeface="Roboto"/>
                <a:sym typeface="Roboto"/>
              </a:rPr>
              <a:t>Trainer : Nikhil Sharma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0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9717" y="2200763"/>
            <a:ext cx="16270769" cy="7389964"/>
            <a:chOff x="0" y="0"/>
            <a:chExt cx="4285306" cy="19463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5305" cy="1946328"/>
            </a:xfrm>
            <a:custGeom>
              <a:avLst/>
              <a:gdLst/>
              <a:ahLst/>
              <a:cxnLst/>
              <a:rect r="r" b="b" t="t" l="l"/>
              <a:pathLst>
                <a:path h="1946328" w="4285305">
                  <a:moveTo>
                    <a:pt x="9516" y="0"/>
                  </a:moveTo>
                  <a:lnTo>
                    <a:pt x="4275789" y="0"/>
                  </a:lnTo>
                  <a:cubicBezTo>
                    <a:pt x="4281045" y="0"/>
                    <a:pt x="4285305" y="4261"/>
                    <a:pt x="4285305" y="9516"/>
                  </a:cubicBezTo>
                  <a:lnTo>
                    <a:pt x="4285305" y="1936812"/>
                  </a:lnTo>
                  <a:cubicBezTo>
                    <a:pt x="4285305" y="1939336"/>
                    <a:pt x="4284303" y="1941756"/>
                    <a:pt x="4282518" y="1943541"/>
                  </a:cubicBezTo>
                  <a:cubicBezTo>
                    <a:pt x="4280734" y="1945325"/>
                    <a:pt x="4278313" y="1946328"/>
                    <a:pt x="4275789" y="1946328"/>
                  </a:cubicBezTo>
                  <a:lnTo>
                    <a:pt x="9516" y="1946328"/>
                  </a:lnTo>
                  <a:cubicBezTo>
                    <a:pt x="6992" y="1946328"/>
                    <a:pt x="4572" y="1945325"/>
                    <a:pt x="2787" y="1943541"/>
                  </a:cubicBezTo>
                  <a:cubicBezTo>
                    <a:pt x="1003" y="1941756"/>
                    <a:pt x="0" y="1939336"/>
                    <a:pt x="0" y="1936812"/>
                  </a:cubicBezTo>
                  <a:lnTo>
                    <a:pt x="0" y="9516"/>
                  </a:lnTo>
                  <a:cubicBezTo>
                    <a:pt x="0" y="6992"/>
                    <a:pt x="1003" y="4572"/>
                    <a:pt x="2787" y="2787"/>
                  </a:cubicBezTo>
                  <a:cubicBezTo>
                    <a:pt x="4572" y="1003"/>
                    <a:pt x="6992" y="0"/>
                    <a:pt x="9516" y="0"/>
                  </a:cubicBezTo>
                  <a:close/>
                </a:path>
              </a:pathLst>
            </a:custGeom>
            <a:solidFill>
              <a:srgbClr val="04001E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85306" cy="19844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10734" y="2546940"/>
            <a:ext cx="15748566" cy="6711360"/>
          </a:xfrm>
          <a:custGeom>
            <a:avLst/>
            <a:gdLst/>
            <a:ahLst/>
            <a:cxnLst/>
            <a:rect r="r" b="b" t="t" l="l"/>
            <a:pathLst>
              <a:path h="6711360" w="15748566">
                <a:moveTo>
                  <a:pt x="0" y="0"/>
                </a:moveTo>
                <a:lnTo>
                  <a:pt x="15748566" y="0"/>
                </a:lnTo>
                <a:lnTo>
                  <a:pt x="15748566" y="6711360"/>
                </a:lnTo>
                <a:lnTo>
                  <a:pt x="0" y="67113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40" r="0" b="-554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2857" y="535305"/>
            <a:ext cx="16826443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Dashboard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0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10734" y="2200763"/>
            <a:ext cx="15748566" cy="7389964"/>
            <a:chOff x="0" y="0"/>
            <a:chExt cx="4147770" cy="19463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7770" cy="1946328"/>
            </a:xfrm>
            <a:custGeom>
              <a:avLst/>
              <a:gdLst/>
              <a:ahLst/>
              <a:cxnLst/>
              <a:rect r="r" b="b" t="t" l="l"/>
              <a:pathLst>
                <a:path h="1946328" w="4147770">
                  <a:moveTo>
                    <a:pt x="9832" y="0"/>
                  </a:moveTo>
                  <a:lnTo>
                    <a:pt x="4137939" y="0"/>
                  </a:lnTo>
                  <a:cubicBezTo>
                    <a:pt x="4143368" y="0"/>
                    <a:pt x="4147770" y="4402"/>
                    <a:pt x="4147770" y="9832"/>
                  </a:cubicBezTo>
                  <a:lnTo>
                    <a:pt x="4147770" y="1936496"/>
                  </a:lnTo>
                  <a:cubicBezTo>
                    <a:pt x="4147770" y="1939104"/>
                    <a:pt x="4146734" y="1941604"/>
                    <a:pt x="4144891" y="1943448"/>
                  </a:cubicBezTo>
                  <a:cubicBezTo>
                    <a:pt x="4143047" y="1945292"/>
                    <a:pt x="4140546" y="1946328"/>
                    <a:pt x="4137939" y="1946328"/>
                  </a:cubicBezTo>
                  <a:lnTo>
                    <a:pt x="9832" y="1946328"/>
                  </a:lnTo>
                  <a:cubicBezTo>
                    <a:pt x="7224" y="1946328"/>
                    <a:pt x="4724" y="1945292"/>
                    <a:pt x="2880" y="1943448"/>
                  </a:cubicBezTo>
                  <a:cubicBezTo>
                    <a:pt x="1036" y="1941604"/>
                    <a:pt x="0" y="1939104"/>
                    <a:pt x="0" y="1936496"/>
                  </a:cubicBezTo>
                  <a:lnTo>
                    <a:pt x="0" y="9832"/>
                  </a:lnTo>
                  <a:cubicBezTo>
                    <a:pt x="0" y="7224"/>
                    <a:pt x="1036" y="4724"/>
                    <a:pt x="2880" y="2880"/>
                  </a:cubicBezTo>
                  <a:cubicBezTo>
                    <a:pt x="4724" y="1036"/>
                    <a:pt x="7224" y="0"/>
                    <a:pt x="9832" y="0"/>
                  </a:cubicBezTo>
                  <a:close/>
                </a:path>
              </a:pathLst>
            </a:custGeom>
            <a:solidFill>
              <a:srgbClr val="04001E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147770" cy="19844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819761" y="2510992"/>
            <a:ext cx="14980773" cy="6747308"/>
          </a:xfrm>
          <a:custGeom>
            <a:avLst/>
            <a:gdLst/>
            <a:ahLst/>
            <a:cxnLst/>
            <a:rect r="r" b="b" t="t" l="l"/>
            <a:pathLst>
              <a:path h="6747308" w="14980773">
                <a:moveTo>
                  <a:pt x="0" y="0"/>
                </a:moveTo>
                <a:lnTo>
                  <a:pt x="14980773" y="0"/>
                </a:lnTo>
                <a:lnTo>
                  <a:pt x="14980773" y="6747308"/>
                </a:lnTo>
                <a:lnTo>
                  <a:pt x="0" y="67473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2857" y="535305"/>
            <a:ext cx="16826443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Dashboard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39744" y="4749083"/>
            <a:ext cx="12408513" cy="1844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157"/>
              </a:lnSpc>
            </a:pPr>
            <a:r>
              <a:rPr lang="en-US" sz="1512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10435729">
            <a:off x="-3522291" y="-3481302"/>
            <a:ext cx="7951775" cy="8527373"/>
          </a:xfrm>
          <a:custGeom>
            <a:avLst/>
            <a:gdLst/>
            <a:ahLst/>
            <a:cxnLst/>
            <a:rect r="r" b="b" t="t" l="l"/>
            <a:pathLst>
              <a:path h="8527373" w="7951775">
                <a:moveTo>
                  <a:pt x="0" y="0"/>
                </a:moveTo>
                <a:lnTo>
                  <a:pt x="7951775" y="0"/>
                </a:lnTo>
                <a:lnTo>
                  <a:pt x="7951775" y="8527372"/>
                </a:lnTo>
                <a:lnTo>
                  <a:pt x="0" y="85273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56494" y="3358489"/>
            <a:ext cx="16473172" cy="6037160"/>
            <a:chOff x="0" y="0"/>
            <a:chExt cx="6091129" cy="22323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91129" cy="2232303"/>
            </a:xfrm>
            <a:custGeom>
              <a:avLst/>
              <a:gdLst/>
              <a:ahLst/>
              <a:cxnLst/>
              <a:rect r="r" b="b" t="t" l="l"/>
              <a:pathLst>
                <a:path h="2232303" w="6091129">
                  <a:moveTo>
                    <a:pt x="9399" y="0"/>
                  </a:moveTo>
                  <a:lnTo>
                    <a:pt x="6081730" y="0"/>
                  </a:lnTo>
                  <a:cubicBezTo>
                    <a:pt x="6086921" y="0"/>
                    <a:pt x="6091129" y="4208"/>
                    <a:pt x="6091129" y="9399"/>
                  </a:cubicBezTo>
                  <a:lnTo>
                    <a:pt x="6091129" y="2222904"/>
                  </a:lnTo>
                  <a:cubicBezTo>
                    <a:pt x="6091129" y="2228095"/>
                    <a:pt x="6086921" y="2232303"/>
                    <a:pt x="6081730" y="2232303"/>
                  </a:cubicBezTo>
                  <a:lnTo>
                    <a:pt x="9399" y="2232303"/>
                  </a:lnTo>
                  <a:cubicBezTo>
                    <a:pt x="4208" y="2232303"/>
                    <a:pt x="0" y="2228095"/>
                    <a:pt x="0" y="2222904"/>
                  </a:cubicBezTo>
                  <a:lnTo>
                    <a:pt x="0" y="9399"/>
                  </a:lnTo>
                  <a:cubicBezTo>
                    <a:pt x="0" y="4208"/>
                    <a:pt x="4208" y="0"/>
                    <a:pt x="9399" y="0"/>
                  </a:cubicBezTo>
                  <a:close/>
                </a:path>
              </a:pathLst>
            </a:custGeom>
            <a:solidFill>
              <a:srgbClr val="04001E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6091129" cy="22704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 spc="113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The objective of this project is to develop a robust data pipeline and an intuitive dashboard. It will extract and transform global COVID-19 and vaccination data from a public API, store it in a MySQL database, and then visualize it through a Streamlit-powered dashboard, enabling real-time, filterable insights for comprehensive analysis.</a:t>
              </a:r>
            </a:p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6626729">
            <a:off x="14335297" y="-3979653"/>
            <a:ext cx="12221289" cy="8822969"/>
          </a:xfrm>
          <a:custGeom>
            <a:avLst/>
            <a:gdLst/>
            <a:ahLst/>
            <a:cxnLst/>
            <a:rect r="r" b="b" t="t" l="l"/>
            <a:pathLst>
              <a:path h="8822969" w="12221289">
                <a:moveTo>
                  <a:pt x="0" y="0"/>
                </a:moveTo>
                <a:lnTo>
                  <a:pt x="12221289" y="0"/>
                </a:lnTo>
                <a:lnTo>
                  <a:pt x="12221289" y="8822968"/>
                </a:lnTo>
                <a:lnTo>
                  <a:pt x="0" y="8822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6494" y="1219200"/>
            <a:ext cx="12387156" cy="1211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26"/>
              </a:lnSpc>
            </a:pPr>
            <a:r>
              <a:rPr lang="en-US" sz="9202">
                <a:solidFill>
                  <a:srgbClr val="F4F4ED"/>
                </a:solidFill>
                <a:latin typeface="Archivo Black"/>
                <a:ea typeface="Archivo Black"/>
                <a:cs typeface="Archivo Black"/>
                <a:sym typeface="Archivo Black"/>
              </a:rPr>
              <a:t>Objective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662351"/>
            <a:ext cx="15655170" cy="5777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12"/>
              </a:lnSpc>
              <a:spcBef>
                <a:spcPct val="0"/>
              </a:spcBef>
            </a:pPr>
            <a:r>
              <a:rPr lang="en-US" sz="4231" spc="253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Th</a:t>
            </a:r>
            <a:r>
              <a:rPr lang="en-US" sz="4231" spc="253" u="non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 objective of this project is to develop a robust data pipeline and an intuitive dashboard. It will extract and transform global COVID-19 and vaccination data from a public API, store it in a MySQL database, and then visualize it through a Streamlit-powered dashboard, enabling real-time, filterable insights for comprehensive analysis.</a:t>
            </a:r>
          </a:p>
          <a:p>
            <a:pPr algn="l" marL="0" indent="0" lvl="0">
              <a:lnSpc>
                <a:spcPts val="571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4287967"/>
            <a:ext cx="8743412" cy="4427309"/>
            <a:chOff x="0" y="0"/>
            <a:chExt cx="2302792" cy="11660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02792" cy="1166040"/>
            </a:xfrm>
            <a:custGeom>
              <a:avLst/>
              <a:gdLst/>
              <a:ahLst/>
              <a:cxnLst/>
              <a:rect r="r" b="b" t="t" l="l"/>
              <a:pathLst>
                <a:path h="1166040" w="2302792">
                  <a:moveTo>
                    <a:pt x="17709" y="0"/>
                  </a:moveTo>
                  <a:lnTo>
                    <a:pt x="2285082" y="0"/>
                  </a:lnTo>
                  <a:cubicBezTo>
                    <a:pt x="2294863" y="0"/>
                    <a:pt x="2302792" y="7929"/>
                    <a:pt x="2302792" y="17709"/>
                  </a:cubicBezTo>
                  <a:lnTo>
                    <a:pt x="2302792" y="1148331"/>
                  </a:lnTo>
                  <a:cubicBezTo>
                    <a:pt x="2302792" y="1158111"/>
                    <a:pt x="2294863" y="1166040"/>
                    <a:pt x="2285082" y="1166040"/>
                  </a:cubicBezTo>
                  <a:lnTo>
                    <a:pt x="17709" y="1166040"/>
                  </a:lnTo>
                  <a:cubicBezTo>
                    <a:pt x="7929" y="1166040"/>
                    <a:pt x="0" y="1158111"/>
                    <a:pt x="0" y="1148331"/>
                  </a:cubicBezTo>
                  <a:lnTo>
                    <a:pt x="0" y="17709"/>
                  </a:lnTo>
                  <a:cubicBezTo>
                    <a:pt x="0" y="7929"/>
                    <a:pt x="7929" y="0"/>
                    <a:pt x="17709" y="0"/>
                  </a:cubicBezTo>
                  <a:close/>
                </a:path>
              </a:pathLst>
            </a:custGeom>
            <a:solidFill>
              <a:srgbClr val="04001E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02792" cy="1204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6626729">
            <a:off x="12177355" y="9580626"/>
            <a:ext cx="12221289" cy="8822969"/>
          </a:xfrm>
          <a:custGeom>
            <a:avLst/>
            <a:gdLst/>
            <a:ahLst/>
            <a:cxnLst/>
            <a:rect r="r" b="b" t="t" l="l"/>
            <a:pathLst>
              <a:path h="8822969" w="12221289">
                <a:moveTo>
                  <a:pt x="12221290" y="0"/>
                </a:moveTo>
                <a:lnTo>
                  <a:pt x="0" y="0"/>
                </a:lnTo>
                <a:lnTo>
                  <a:pt x="0" y="8822969"/>
                </a:lnTo>
                <a:lnTo>
                  <a:pt x="12221290" y="8822969"/>
                </a:lnTo>
                <a:lnTo>
                  <a:pt x="1222129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65551" y="4366062"/>
            <a:ext cx="8378026" cy="4349214"/>
            <a:chOff x="0" y="0"/>
            <a:chExt cx="2206558" cy="114547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06558" cy="1145472"/>
            </a:xfrm>
            <a:custGeom>
              <a:avLst/>
              <a:gdLst/>
              <a:ahLst/>
              <a:cxnLst/>
              <a:rect r="r" b="b" t="t" l="l"/>
              <a:pathLst>
                <a:path h="1145472" w="2206558">
                  <a:moveTo>
                    <a:pt x="18481" y="0"/>
                  </a:moveTo>
                  <a:lnTo>
                    <a:pt x="2188077" y="0"/>
                  </a:lnTo>
                  <a:cubicBezTo>
                    <a:pt x="2192978" y="0"/>
                    <a:pt x="2197679" y="1947"/>
                    <a:pt x="2201145" y="5413"/>
                  </a:cubicBezTo>
                  <a:cubicBezTo>
                    <a:pt x="2204611" y="8879"/>
                    <a:pt x="2206558" y="13580"/>
                    <a:pt x="2206558" y="18481"/>
                  </a:cubicBezTo>
                  <a:lnTo>
                    <a:pt x="2206558" y="1126991"/>
                  </a:lnTo>
                  <a:cubicBezTo>
                    <a:pt x="2206558" y="1137198"/>
                    <a:pt x="2198284" y="1145472"/>
                    <a:pt x="2188077" y="1145472"/>
                  </a:cubicBezTo>
                  <a:lnTo>
                    <a:pt x="18481" y="1145472"/>
                  </a:lnTo>
                  <a:cubicBezTo>
                    <a:pt x="13580" y="1145472"/>
                    <a:pt x="8879" y="1143525"/>
                    <a:pt x="5413" y="1140059"/>
                  </a:cubicBezTo>
                  <a:cubicBezTo>
                    <a:pt x="1947" y="1136593"/>
                    <a:pt x="0" y="1131892"/>
                    <a:pt x="0" y="1126991"/>
                  </a:cubicBezTo>
                  <a:lnTo>
                    <a:pt x="0" y="18481"/>
                  </a:lnTo>
                  <a:cubicBezTo>
                    <a:pt x="0" y="13580"/>
                    <a:pt x="1947" y="8879"/>
                    <a:pt x="5413" y="5413"/>
                  </a:cubicBezTo>
                  <a:cubicBezTo>
                    <a:pt x="8879" y="1947"/>
                    <a:pt x="13580" y="0"/>
                    <a:pt x="18481" y="0"/>
                  </a:cubicBezTo>
                  <a:close/>
                </a:path>
              </a:pathLst>
            </a:custGeom>
            <a:solidFill>
              <a:srgbClr val="04001E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206558" cy="11835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12322" y="811651"/>
            <a:ext cx="14800781" cy="1205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820"/>
              </a:lnSpc>
              <a:spcBef>
                <a:spcPct val="0"/>
              </a:spcBef>
            </a:pPr>
            <a:r>
              <a:rPr lang="en-US" sz="9383" strike="noStrike" u="non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 Source Details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2720" y="4951002"/>
            <a:ext cx="7658131" cy="3300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62"/>
              </a:lnSpc>
              <a:spcBef>
                <a:spcPct val="0"/>
              </a:spcBef>
            </a:pPr>
            <a:r>
              <a:rPr lang="en-US" sz="3231" spc="193" strike="noStrike" u="non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Fetched from the Our World in Data COVID-19 API, providing daily updates on confirmed cases, deaths, and recoveries for all countries and regions. Data includes cumulative and new daily figures.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673850" y="2799720"/>
            <a:ext cx="1121777" cy="1121777"/>
            <a:chOff x="0" y="0"/>
            <a:chExt cx="944960" cy="944960"/>
          </a:xfrm>
        </p:grpSpPr>
        <p:sp>
          <p:nvSpPr>
            <p:cNvPr name="Freeform 13" id="13" descr="preencoded.png"/>
            <p:cNvSpPr/>
            <p:nvPr/>
          </p:nvSpPr>
          <p:spPr>
            <a:xfrm flipH="false" flipV="false" rot="0">
              <a:off x="0" y="0"/>
              <a:ext cx="945007" cy="945007"/>
            </a:xfrm>
            <a:custGeom>
              <a:avLst/>
              <a:gdLst/>
              <a:ahLst/>
              <a:cxnLst/>
              <a:rect r="r" b="b" t="t" l="l"/>
              <a:pathLst>
                <a:path h="945007" w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4" b="4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059491" y="3063773"/>
            <a:ext cx="4990146" cy="613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37"/>
              </a:lnSpc>
            </a:pPr>
            <a:r>
              <a:rPr lang="en-US" sz="3949" b="tru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COVID-19 Case Data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8999831" y="2799720"/>
            <a:ext cx="1121777" cy="1121777"/>
            <a:chOff x="0" y="0"/>
            <a:chExt cx="944960" cy="944960"/>
          </a:xfrm>
        </p:grpSpPr>
        <p:sp>
          <p:nvSpPr>
            <p:cNvPr name="Freeform 16" id="16" descr="preencoded.png"/>
            <p:cNvSpPr/>
            <p:nvPr/>
          </p:nvSpPr>
          <p:spPr>
            <a:xfrm flipH="false" flipV="false" rot="0">
              <a:off x="0" y="0"/>
              <a:ext cx="945007" cy="945007"/>
            </a:xfrm>
            <a:custGeom>
              <a:avLst/>
              <a:gdLst/>
              <a:ahLst/>
              <a:cxnLst/>
              <a:rect r="r" b="b" t="t" l="l"/>
              <a:pathLst>
                <a:path h="945007" w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4" b="4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493083" y="3044537"/>
            <a:ext cx="5020019" cy="613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37"/>
              </a:lnSpc>
            </a:pPr>
            <a:r>
              <a:rPr lang="en-US" sz="3949" b="true">
                <a:solidFill>
                  <a:srgbClr val="D4D4D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Vaccination Data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528377" y="4590249"/>
            <a:ext cx="7974658" cy="3853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62"/>
              </a:lnSpc>
              <a:spcBef>
                <a:spcPct val="0"/>
              </a:spcBef>
            </a:pPr>
            <a:r>
              <a:rPr lang="en-US" sz="3231" spc="193" strike="noStrike" u="non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Sourced from the WHO COVID-19 Vaccination Database, which tracks administered vaccine doses, fully vaccinated populations, and vaccination rates globally. This API ensures granular insights into global immunization efforts.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79823" y="2794763"/>
            <a:ext cx="14510483" cy="5654189"/>
            <a:chOff x="0" y="0"/>
            <a:chExt cx="3821691" cy="14891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21691" cy="1489169"/>
            </a:xfrm>
            <a:custGeom>
              <a:avLst/>
              <a:gdLst/>
              <a:ahLst/>
              <a:cxnLst/>
              <a:rect r="r" b="b" t="t" l="l"/>
              <a:pathLst>
                <a:path h="1489169" w="3821691">
                  <a:moveTo>
                    <a:pt x="10671" y="0"/>
                  </a:moveTo>
                  <a:lnTo>
                    <a:pt x="3811020" y="0"/>
                  </a:lnTo>
                  <a:cubicBezTo>
                    <a:pt x="3816914" y="0"/>
                    <a:pt x="3821691" y="4777"/>
                    <a:pt x="3821691" y="10671"/>
                  </a:cubicBezTo>
                  <a:lnTo>
                    <a:pt x="3821691" y="1478498"/>
                  </a:lnTo>
                  <a:cubicBezTo>
                    <a:pt x="3821691" y="1484392"/>
                    <a:pt x="3816914" y="1489169"/>
                    <a:pt x="3811020" y="1489169"/>
                  </a:cubicBezTo>
                  <a:lnTo>
                    <a:pt x="10671" y="1489169"/>
                  </a:lnTo>
                  <a:cubicBezTo>
                    <a:pt x="4777" y="1489169"/>
                    <a:pt x="0" y="1484392"/>
                    <a:pt x="0" y="1478498"/>
                  </a:cubicBezTo>
                  <a:lnTo>
                    <a:pt x="0" y="10671"/>
                  </a:lnTo>
                  <a:cubicBezTo>
                    <a:pt x="0" y="4777"/>
                    <a:pt x="4777" y="0"/>
                    <a:pt x="10671" y="0"/>
                  </a:cubicBezTo>
                  <a:close/>
                </a:path>
              </a:pathLst>
            </a:custGeom>
            <a:solidFill>
              <a:srgbClr val="04001E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821691" cy="1527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6626729">
            <a:off x="-9416408" y="1062237"/>
            <a:ext cx="12221289" cy="8822969"/>
          </a:xfrm>
          <a:custGeom>
            <a:avLst/>
            <a:gdLst/>
            <a:ahLst/>
            <a:cxnLst/>
            <a:rect r="r" b="b" t="t" l="l"/>
            <a:pathLst>
              <a:path h="8822969" w="12221289">
                <a:moveTo>
                  <a:pt x="0" y="0"/>
                </a:moveTo>
                <a:lnTo>
                  <a:pt x="12221289" y="0"/>
                </a:lnTo>
                <a:lnTo>
                  <a:pt x="12221289" y="8822969"/>
                </a:lnTo>
                <a:lnTo>
                  <a:pt x="0" y="88229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1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907145" y="2996980"/>
            <a:ext cx="13618821" cy="5091264"/>
          </a:xfrm>
          <a:custGeom>
            <a:avLst/>
            <a:gdLst/>
            <a:ahLst/>
            <a:cxnLst/>
            <a:rect r="r" b="b" t="t" l="l"/>
            <a:pathLst>
              <a:path h="5091264" w="13618821">
                <a:moveTo>
                  <a:pt x="0" y="0"/>
                </a:moveTo>
                <a:lnTo>
                  <a:pt x="13618821" y="0"/>
                </a:lnTo>
                <a:lnTo>
                  <a:pt x="13618821" y="5091264"/>
                </a:lnTo>
                <a:lnTo>
                  <a:pt x="0" y="50912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096" r="-775" b="-1760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01205" y="1209675"/>
            <a:ext cx="15489101" cy="1117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4"/>
              </a:lnSpc>
            </a:pPr>
            <a:r>
              <a:rPr lang="en-US" sz="8571">
                <a:solidFill>
                  <a:srgbClr val="F4F4ED"/>
                </a:solidFill>
                <a:latin typeface="Archivo Black"/>
                <a:ea typeface="Archivo Black"/>
                <a:cs typeface="Archivo Black"/>
                <a:sym typeface="Archivo Black"/>
              </a:rPr>
              <a:t>TABLES &amp; Relationship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64095" y="5219700"/>
            <a:ext cx="17559810" cy="3400364"/>
            <a:chOff x="0" y="0"/>
            <a:chExt cx="23413079" cy="453381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7449652" cy="4533818"/>
              <a:chOff x="0" y="0"/>
              <a:chExt cx="2065940" cy="125732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065940" cy="1257320"/>
              </a:xfrm>
              <a:custGeom>
                <a:avLst/>
                <a:gdLst/>
                <a:ahLst/>
                <a:cxnLst/>
                <a:rect r="r" b="b" t="t" l="l"/>
                <a:pathLst>
                  <a:path h="1257320" w="2065940">
                    <a:moveTo>
                      <a:pt x="27713" y="0"/>
                    </a:moveTo>
                    <a:lnTo>
                      <a:pt x="2038228" y="0"/>
                    </a:lnTo>
                    <a:cubicBezTo>
                      <a:pt x="2053533" y="0"/>
                      <a:pt x="2065940" y="12407"/>
                      <a:pt x="2065940" y="27713"/>
                    </a:cubicBezTo>
                    <a:lnTo>
                      <a:pt x="2065940" y="1229607"/>
                    </a:lnTo>
                    <a:cubicBezTo>
                      <a:pt x="2065940" y="1244913"/>
                      <a:pt x="2053533" y="1257320"/>
                      <a:pt x="2038228" y="1257320"/>
                    </a:cubicBezTo>
                    <a:lnTo>
                      <a:pt x="27713" y="1257320"/>
                    </a:lnTo>
                    <a:cubicBezTo>
                      <a:pt x="20363" y="1257320"/>
                      <a:pt x="13314" y="1254400"/>
                      <a:pt x="8117" y="1249203"/>
                    </a:cubicBezTo>
                    <a:cubicBezTo>
                      <a:pt x="2920" y="1244006"/>
                      <a:pt x="0" y="1236957"/>
                      <a:pt x="0" y="1229607"/>
                    </a:cubicBezTo>
                    <a:lnTo>
                      <a:pt x="0" y="27713"/>
                    </a:lnTo>
                    <a:cubicBezTo>
                      <a:pt x="0" y="12407"/>
                      <a:pt x="12407" y="0"/>
                      <a:pt x="27713" y="0"/>
                    </a:cubicBezTo>
                    <a:close/>
                  </a:path>
                </a:pathLst>
              </a:custGeom>
              <a:solidFill>
                <a:srgbClr val="04001E"/>
              </a:solidFill>
              <a:ln w="38100" cap="sq">
                <a:solidFill>
                  <a:srgbClr val="E5E1DA"/>
                </a:solidFill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2065940" cy="12954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372070" y="388892"/>
              <a:ext cx="6489898" cy="28128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27"/>
                </a:lnSpc>
                <a:spcBef>
                  <a:spcPct val="0"/>
                </a:spcBef>
              </a:pPr>
              <a:r>
                <a:rPr lang="en-US" sz="3131" spc="187" strike="noStrike" u="none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Utilize requests library to pull raw COVID-19 data from external APIs, ensuring timely updates.</a:t>
              </a:r>
            </a:p>
          </p:txBody>
        </p:sp>
        <p:grpSp>
          <p:nvGrpSpPr>
            <p:cNvPr name="Group 8" id="8"/>
            <p:cNvGrpSpPr/>
            <p:nvPr/>
          </p:nvGrpSpPr>
          <p:grpSpPr>
            <a:xfrm rot="0">
              <a:off x="7951278" y="117487"/>
              <a:ext cx="7449652" cy="4416331"/>
              <a:chOff x="0" y="0"/>
              <a:chExt cx="2065940" cy="1224739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065940" cy="1224739"/>
              </a:xfrm>
              <a:custGeom>
                <a:avLst/>
                <a:gdLst/>
                <a:ahLst/>
                <a:cxnLst/>
                <a:rect r="r" b="b" t="t" l="l"/>
                <a:pathLst>
                  <a:path h="1224739" w="2065940">
                    <a:moveTo>
                      <a:pt x="27713" y="0"/>
                    </a:moveTo>
                    <a:lnTo>
                      <a:pt x="2038228" y="0"/>
                    </a:lnTo>
                    <a:cubicBezTo>
                      <a:pt x="2053533" y="0"/>
                      <a:pt x="2065940" y="12407"/>
                      <a:pt x="2065940" y="27713"/>
                    </a:cubicBezTo>
                    <a:lnTo>
                      <a:pt x="2065940" y="1197026"/>
                    </a:lnTo>
                    <a:cubicBezTo>
                      <a:pt x="2065940" y="1204376"/>
                      <a:pt x="2063021" y="1211425"/>
                      <a:pt x="2057823" y="1216622"/>
                    </a:cubicBezTo>
                    <a:cubicBezTo>
                      <a:pt x="2052626" y="1221819"/>
                      <a:pt x="2045577" y="1224739"/>
                      <a:pt x="2038228" y="1224739"/>
                    </a:cubicBezTo>
                    <a:lnTo>
                      <a:pt x="27713" y="1224739"/>
                    </a:lnTo>
                    <a:cubicBezTo>
                      <a:pt x="12407" y="1224739"/>
                      <a:pt x="0" y="1212331"/>
                      <a:pt x="0" y="1197026"/>
                    </a:cubicBezTo>
                    <a:lnTo>
                      <a:pt x="0" y="27713"/>
                    </a:lnTo>
                    <a:cubicBezTo>
                      <a:pt x="0" y="12407"/>
                      <a:pt x="12407" y="0"/>
                      <a:pt x="27713" y="0"/>
                    </a:cubicBezTo>
                    <a:close/>
                  </a:path>
                </a:pathLst>
              </a:custGeom>
              <a:solidFill>
                <a:srgbClr val="04001E"/>
              </a:solidFill>
              <a:ln w="38100" cap="sq">
                <a:solidFill>
                  <a:srgbClr val="E5E1DA"/>
                </a:soli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2065940" cy="12628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8431155" y="388892"/>
              <a:ext cx="6489898" cy="28128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27"/>
                </a:lnSpc>
                <a:spcBef>
                  <a:spcPct val="0"/>
                </a:spcBef>
              </a:pPr>
              <a:r>
                <a:rPr lang="en-US" sz="3131" spc="187" strike="noStrike" u="none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Process raw data using Pandas for cleaning, normalization, and structuring into tables .</a:t>
              </a:r>
            </a:p>
          </p:txBody>
        </p:sp>
        <p:grpSp>
          <p:nvGrpSpPr>
            <p:cNvPr name="Group 12" id="12"/>
            <p:cNvGrpSpPr/>
            <p:nvPr/>
          </p:nvGrpSpPr>
          <p:grpSpPr>
            <a:xfrm rot="0">
              <a:off x="16070546" y="117487"/>
              <a:ext cx="7342533" cy="4416331"/>
              <a:chOff x="0" y="0"/>
              <a:chExt cx="2036234" cy="1224739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036234" cy="1224739"/>
              </a:xfrm>
              <a:custGeom>
                <a:avLst/>
                <a:gdLst/>
                <a:ahLst/>
                <a:cxnLst/>
                <a:rect r="r" b="b" t="t" l="l"/>
                <a:pathLst>
                  <a:path h="1224739" w="2036234">
                    <a:moveTo>
                      <a:pt x="28117" y="0"/>
                    </a:moveTo>
                    <a:lnTo>
                      <a:pt x="2008117" y="0"/>
                    </a:lnTo>
                    <a:cubicBezTo>
                      <a:pt x="2015574" y="0"/>
                      <a:pt x="2022726" y="2962"/>
                      <a:pt x="2027999" y="8235"/>
                    </a:cubicBezTo>
                    <a:cubicBezTo>
                      <a:pt x="2033272" y="13508"/>
                      <a:pt x="2036234" y="20660"/>
                      <a:pt x="2036234" y="28117"/>
                    </a:cubicBezTo>
                    <a:lnTo>
                      <a:pt x="2036234" y="1196622"/>
                    </a:lnTo>
                    <a:cubicBezTo>
                      <a:pt x="2036234" y="1204079"/>
                      <a:pt x="2033272" y="1211230"/>
                      <a:pt x="2027999" y="1216503"/>
                    </a:cubicBezTo>
                    <a:cubicBezTo>
                      <a:pt x="2022726" y="1221776"/>
                      <a:pt x="2015574" y="1224739"/>
                      <a:pt x="2008117" y="1224739"/>
                    </a:cubicBezTo>
                    <a:lnTo>
                      <a:pt x="28117" y="1224739"/>
                    </a:lnTo>
                    <a:cubicBezTo>
                      <a:pt x="20660" y="1224739"/>
                      <a:pt x="13508" y="1221776"/>
                      <a:pt x="8235" y="1216503"/>
                    </a:cubicBezTo>
                    <a:cubicBezTo>
                      <a:pt x="2962" y="1211230"/>
                      <a:pt x="0" y="1204079"/>
                      <a:pt x="0" y="1196622"/>
                    </a:cubicBezTo>
                    <a:lnTo>
                      <a:pt x="0" y="28117"/>
                    </a:lnTo>
                    <a:cubicBezTo>
                      <a:pt x="0" y="20660"/>
                      <a:pt x="2962" y="13508"/>
                      <a:pt x="8235" y="8235"/>
                    </a:cubicBezTo>
                    <a:cubicBezTo>
                      <a:pt x="13508" y="2962"/>
                      <a:pt x="20660" y="0"/>
                      <a:pt x="28117" y="0"/>
                    </a:cubicBezTo>
                    <a:close/>
                  </a:path>
                </a:pathLst>
              </a:custGeom>
              <a:solidFill>
                <a:srgbClr val="04001E"/>
              </a:solidFill>
              <a:ln w="38100" cap="sq">
                <a:solidFill>
                  <a:srgbClr val="E5E1DA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2036234" cy="126283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16550423" y="538192"/>
              <a:ext cx="6489898" cy="35240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27"/>
                </a:lnSpc>
                <a:spcBef>
                  <a:spcPct val="0"/>
                </a:spcBef>
              </a:pPr>
              <a:r>
                <a:rPr lang="en-US" sz="3131" spc="187" strike="noStrike" u="none">
                  <a:solidFill>
                    <a:srgbClr val="FFFFFF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Load refined data into MySQL via mysql-connector-python, ensuring data integrity and accessibility.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463238" y="1259229"/>
            <a:ext cx="15723756" cy="1117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314"/>
              </a:lnSpc>
              <a:spcBef>
                <a:spcPct val="0"/>
              </a:spcBef>
            </a:pPr>
            <a:r>
              <a:rPr lang="en-US" sz="8571" strike="noStrike" u="none">
                <a:solidFill>
                  <a:srgbClr val="F4F4ED"/>
                </a:solidFill>
                <a:latin typeface="Archivo Black"/>
                <a:ea typeface="Archivo Black"/>
                <a:cs typeface="Archivo Black"/>
                <a:sym typeface="Archivo Black"/>
              </a:rPr>
              <a:t>ETL Pipeline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70431" y="3481338"/>
            <a:ext cx="3544044" cy="708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47"/>
              </a:lnSpc>
              <a:spcBef>
                <a:spcPct val="0"/>
              </a:spcBef>
            </a:pPr>
            <a:r>
              <a:rPr lang="en-US" sz="4331" spc="259" strike="noStrike" u="non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Extract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682711" y="3700951"/>
            <a:ext cx="3544044" cy="708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47"/>
              </a:lnSpc>
              <a:spcBef>
                <a:spcPct val="0"/>
              </a:spcBef>
            </a:pPr>
            <a:r>
              <a:rPr lang="en-US" sz="4331" spc="259" strike="noStrike" u="non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Transform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035797" y="3700951"/>
            <a:ext cx="3544044" cy="708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47"/>
              </a:lnSpc>
              <a:spcBef>
                <a:spcPct val="0"/>
              </a:spcBef>
            </a:pPr>
            <a:r>
              <a:rPr lang="en-US" sz="4331" spc="259" strike="noStrike" u="non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Load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489528" y="1348471"/>
            <a:ext cx="9115266" cy="8534250"/>
            <a:chOff x="0" y="0"/>
            <a:chExt cx="2400729" cy="22477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0729" cy="2247704"/>
            </a:xfrm>
            <a:custGeom>
              <a:avLst/>
              <a:gdLst/>
              <a:ahLst/>
              <a:cxnLst/>
              <a:rect r="r" b="b" t="t" l="l"/>
              <a:pathLst>
                <a:path h="2247704" w="2400729">
                  <a:moveTo>
                    <a:pt x="16987" y="0"/>
                  </a:moveTo>
                  <a:lnTo>
                    <a:pt x="2383742" y="0"/>
                  </a:lnTo>
                  <a:cubicBezTo>
                    <a:pt x="2393124" y="0"/>
                    <a:pt x="2400729" y="7605"/>
                    <a:pt x="2400729" y="16987"/>
                  </a:cubicBezTo>
                  <a:lnTo>
                    <a:pt x="2400729" y="2230717"/>
                  </a:lnTo>
                  <a:cubicBezTo>
                    <a:pt x="2400729" y="2235222"/>
                    <a:pt x="2398939" y="2239543"/>
                    <a:pt x="2395753" y="2242729"/>
                  </a:cubicBezTo>
                  <a:cubicBezTo>
                    <a:pt x="2392568" y="2245914"/>
                    <a:pt x="2388247" y="2247704"/>
                    <a:pt x="2383742" y="2247704"/>
                  </a:cubicBezTo>
                  <a:lnTo>
                    <a:pt x="16987" y="2247704"/>
                  </a:lnTo>
                  <a:cubicBezTo>
                    <a:pt x="7605" y="2247704"/>
                    <a:pt x="0" y="2240099"/>
                    <a:pt x="0" y="2230717"/>
                  </a:cubicBezTo>
                  <a:lnTo>
                    <a:pt x="0" y="16987"/>
                  </a:lnTo>
                  <a:cubicBezTo>
                    <a:pt x="0" y="7605"/>
                    <a:pt x="7605" y="0"/>
                    <a:pt x="16987" y="0"/>
                  </a:cubicBezTo>
                  <a:close/>
                </a:path>
              </a:pathLst>
            </a:custGeom>
            <a:solidFill>
              <a:srgbClr val="04001E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400729" cy="22858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769509" y="1493666"/>
            <a:ext cx="8489791" cy="8057318"/>
          </a:xfrm>
          <a:custGeom>
            <a:avLst/>
            <a:gdLst/>
            <a:ahLst/>
            <a:cxnLst/>
            <a:rect r="r" b="b" t="t" l="l"/>
            <a:pathLst>
              <a:path h="8057318" w="8489791">
                <a:moveTo>
                  <a:pt x="0" y="0"/>
                </a:moveTo>
                <a:lnTo>
                  <a:pt x="8489791" y="0"/>
                </a:lnTo>
                <a:lnTo>
                  <a:pt x="8489791" y="8057318"/>
                </a:lnTo>
                <a:lnTo>
                  <a:pt x="0" y="80573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37" r="0" b="-237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79981" y="535305"/>
            <a:ext cx="8489528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Architecture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2411730"/>
            <a:ext cx="8489528" cy="5415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2" indent="-345436" lvl="1">
              <a:lnSpc>
                <a:spcPts val="4319"/>
              </a:lnSpc>
              <a:buFont typeface="Arial"/>
              <a:buChar char="•"/>
            </a:pPr>
            <a:r>
              <a:rPr lang="en-US" sz="3199" spc="191" strike="noStrike" u="non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Data is extracted from the OWID API via a custom Node.js server.</a:t>
            </a:r>
          </a:p>
          <a:p>
            <a:pPr algn="l">
              <a:lnSpc>
                <a:spcPts val="4319"/>
              </a:lnSpc>
            </a:pPr>
          </a:p>
          <a:p>
            <a:pPr algn="l" marL="690872" indent="-345436" lvl="1">
              <a:lnSpc>
                <a:spcPts val="4319"/>
              </a:lnSpc>
              <a:buFont typeface="Arial"/>
              <a:buChar char="•"/>
            </a:pPr>
            <a:r>
              <a:rPr lang="en-US" sz="3199" spc="191" strike="noStrike" u="non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Python ETL scripts clean, transform, and load the data into a MySQL database.</a:t>
            </a:r>
          </a:p>
          <a:p>
            <a:pPr algn="l">
              <a:lnSpc>
                <a:spcPts val="4319"/>
              </a:lnSpc>
            </a:pPr>
          </a:p>
          <a:p>
            <a:pPr algn="l" marL="690872" indent="-345436" lvl="1">
              <a:lnSpc>
                <a:spcPts val="4319"/>
              </a:lnSpc>
              <a:buFont typeface="Arial"/>
              <a:buChar char="•"/>
            </a:pPr>
            <a:r>
              <a:rPr lang="en-US" sz="3199" spc="191" strike="noStrike" u="none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 CLI tool enables users to query data and generate HTML reports easily.</a:t>
            </a:r>
          </a:p>
          <a:p>
            <a:pPr algn="l">
              <a:lnSpc>
                <a:spcPts val="431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6049019" y="9686925"/>
            <a:ext cx="2153256" cy="514350"/>
            <a:chOff x="0" y="0"/>
            <a:chExt cx="2871008" cy="685800"/>
          </a:xfrm>
        </p:grpSpPr>
        <p:sp>
          <p:nvSpPr>
            <p:cNvPr name="Freeform 4" id="4" descr="preencoded.png">
              <a:hlinkClick r:id="rId3" tooltip="https://gamma.app/?utm_source=made-with-gamma"/>
            </p:cNvPr>
            <p:cNvSpPr/>
            <p:nvPr/>
          </p:nvSpPr>
          <p:spPr>
            <a:xfrm flipH="false" flipV="false" rot="0">
              <a:off x="0" y="0"/>
              <a:ext cx="2870962" cy="685800"/>
            </a:xfrm>
            <a:custGeom>
              <a:avLst/>
              <a:gdLst/>
              <a:ahLst/>
              <a:cxnLst/>
              <a:rect r="r" b="b" t="t" l="l"/>
              <a:pathLst>
                <a:path h="685800" w="2870962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488454" y="1209675"/>
            <a:ext cx="15507554" cy="1140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441"/>
              </a:lnSpc>
              <a:spcBef>
                <a:spcPct val="0"/>
              </a:spcBef>
            </a:pPr>
            <a:r>
              <a:rPr lang="en-US" sz="8702" strike="noStrike" u="none">
                <a:solidFill>
                  <a:srgbClr val="F4F4ED"/>
                </a:solidFill>
                <a:latin typeface="Archivo Black"/>
                <a:ea typeface="Archivo Black"/>
                <a:cs typeface="Archivo Black"/>
                <a:sym typeface="Archivo Black"/>
              </a:rPr>
              <a:t>Command-Line Interface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8454" y="2980458"/>
            <a:ext cx="8655546" cy="498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0064" indent="-180032" lvl="1">
              <a:lnSpc>
                <a:spcPts val="3888"/>
              </a:lnSpc>
              <a:buFont typeface="Arial"/>
              <a:buChar char="•"/>
            </a:pPr>
            <a:r>
              <a:rPr lang="en-US" sz="2387">
                <a:solidFill>
                  <a:srgbClr val="D4D4D1"/>
                </a:solidFill>
                <a:latin typeface="Consolas"/>
                <a:ea typeface="Consolas"/>
                <a:cs typeface="Consolas"/>
                <a:sym typeface="Consolas"/>
              </a:rPr>
              <a:t>Fetch new data: python main.py --fetch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8454" y="3815086"/>
            <a:ext cx="8655546" cy="984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0064" indent="-180032" lvl="1">
              <a:lnSpc>
                <a:spcPts val="3888"/>
              </a:lnSpc>
              <a:buFont typeface="Arial"/>
              <a:buChar char="•"/>
            </a:pPr>
            <a:r>
              <a:rPr lang="en-US" sz="2387">
                <a:solidFill>
                  <a:srgbClr val="D4D4D1"/>
                </a:solidFill>
                <a:latin typeface="Consolas"/>
                <a:ea typeface="Consolas"/>
                <a:cs typeface="Consolas"/>
                <a:sym typeface="Consolas"/>
              </a:rPr>
              <a:t>Query metrics: python main.py --query cases --country USA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8454" y="4859265"/>
            <a:ext cx="8655546" cy="1045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5145" indent="-187573" lvl="1">
              <a:lnSpc>
                <a:spcPts val="4051"/>
              </a:lnSpc>
              <a:buFont typeface="Arial"/>
              <a:buChar char="•"/>
            </a:pPr>
            <a:r>
              <a:rPr lang="en-US" sz="2487">
                <a:solidFill>
                  <a:srgbClr val="D4D4D1"/>
                </a:solidFill>
                <a:latin typeface="Consolas"/>
                <a:ea typeface="Consolas"/>
                <a:cs typeface="Consolas"/>
                <a:sym typeface="Consolas"/>
              </a:rPr>
              <a:t>List available tables: python main.py --list-tables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8454" y="6186642"/>
            <a:ext cx="8655546" cy="984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0064" indent="-180032" lvl="1">
              <a:lnSpc>
                <a:spcPts val="3888"/>
              </a:lnSpc>
              <a:buFont typeface="Arial"/>
              <a:buChar char="•"/>
            </a:pPr>
            <a:r>
              <a:rPr lang="en-US" sz="2387">
                <a:solidFill>
                  <a:srgbClr val="D4D4D1"/>
                </a:solidFill>
                <a:latin typeface="Consolas"/>
                <a:ea typeface="Consolas"/>
                <a:cs typeface="Consolas"/>
                <a:sym typeface="Consolas"/>
              </a:rPr>
              <a:t>Drop specific table: python main.py --drop-table daily_cases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88454" y="7237794"/>
            <a:ext cx="8655546" cy="984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0064" indent="-180032" lvl="1">
              <a:lnSpc>
                <a:spcPts val="3888"/>
              </a:lnSpc>
              <a:buFont typeface="Arial"/>
              <a:buChar char="•"/>
            </a:pPr>
            <a:r>
              <a:rPr lang="en-US" sz="2387">
                <a:solidFill>
                  <a:srgbClr val="D4D4D1"/>
                </a:solidFill>
                <a:latin typeface="Consolas"/>
                <a:ea typeface="Consolas"/>
                <a:cs typeface="Consolas"/>
                <a:sym typeface="Consolas"/>
              </a:rPr>
              <a:t>Export data to CSV: python main.py --export vaccinations.csv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88454" y="8740548"/>
            <a:ext cx="14967308" cy="1063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6"/>
              </a:lnSpc>
            </a:pPr>
            <a:r>
              <a:rPr lang="en-US" sz="2687">
                <a:solidFill>
                  <a:srgbClr val="D4D4D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The CLI, built with </a:t>
            </a:r>
            <a:r>
              <a:rPr lang="en-US" sz="2687" b="true">
                <a:solidFill>
                  <a:srgbClr val="D4D4D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argparse</a:t>
            </a:r>
            <a:r>
              <a:rPr lang="en-US" sz="2687">
                <a:solidFill>
                  <a:srgbClr val="D4D4D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, provides robust control for data engineers and analysts, enabling direct interaction with the database for operations, queries, and exports.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684246" y="2794763"/>
            <a:ext cx="8287963" cy="5756078"/>
            <a:chOff x="0" y="0"/>
            <a:chExt cx="2182838" cy="151600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82838" cy="1516004"/>
            </a:xfrm>
            <a:custGeom>
              <a:avLst/>
              <a:gdLst/>
              <a:ahLst/>
              <a:cxnLst/>
              <a:rect r="r" b="b" t="t" l="l"/>
              <a:pathLst>
                <a:path h="1516004" w="2182838">
                  <a:moveTo>
                    <a:pt x="18682" y="0"/>
                  </a:moveTo>
                  <a:lnTo>
                    <a:pt x="2164156" y="0"/>
                  </a:lnTo>
                  <a:cubicBezTo>
                    <a:pt x="2174474" y="0"/>
                    <a:pt x="2182838" y="8364"/>
                    <a:pt x="2182838" y="18682"/>
                  </a:cubicBezTo>
                  <a:lnTo>
                    <a:pt x="2182838" y="1497322"/>
                  </a:lnTo>
                  <a:cubicBezTo>
                    <a:pt x="2182838" y="1502277"/>
                    <a:pt x="2180870" y="1507029"/>
                    <a:pt x="2177366" y="1510532"/>
                  </a:cubicBezTo>
                  <a:cubicBezTo>
                    <a:pt x="2173862" y="1514036"/>
                    <a:pt x="2169111" y="1516004"/>
                    <a:pt x="2164156" y="1516004"/>
                  </a:cubicBezTo>
                  <a:lnTo>
                    <a:pt x="18682" y="1516004"/>
                  </a:lnTo>
                  <a:cubicBezTo>
                    <a:pt x="8364" y="1516004"/>
                    <a:pt x="0" y="1507640"/>
                    <a:pt x="0" y="1497322"/>
                  </a:cubicBezTo>
                  <a:lnTo>
                    <a:pt x="0" y="18682"/>
                  </a:lnTo>
                  <a:cubicBezTo>
                    <a:pt x="0" y="8364"/>
                    <a:pt x="8364" y="0"/>
                    <a:pt x="18682" y="0"/>
                  </a:cubicBezTo>
                  <a:close/>
                </a:path>
              </a:pathLst>
            </a:custGeom>
            <a:solidFill>
              <a:srgbClr val="04001E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182838" cy="15541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9813094" y="2975793"/>
            <a:ext cx="8030269" cy="5330408"/>
          </a:xfrm>
          <a:custGeom>
            <a:avLst/>
            <a:gdLst/>
            <a:ahLst/>
            <a:cxnLst/>
            <a:rect r="r" b="b" t="t" l="l"/>
            <a:pathLst>
              <a:path h="5330408" w="8030269">
                <a:moveTo>
                  <a:pt x="0" y="0"/>
                </a:moveTo>
                <a:lnTo>
                  <a:pt x="8030268" y="0"/>
                </a:lnTo>
                <a:lnTo>
                  <a:pt x="8030268" y="5330408"/>
                </a:lnTo>
                <a:lnTo>
                  <a:pt x="0" y="53304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79" t="0" r="-379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44446" y="2080010"/>
            <a:ext cx="15714854" cy="7545705"/>
            <a:chOff x="0" y="0"/>
            <a:chExt cx="20953138" cy="1006094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20953138" cy="10060940"/>
              <a:chOff x="0" y="0"/>
              <a:chExt cx="4260785" cy="204587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260785" cy="2045875"/>
              </a:xfrm>
              <a:custGeom>
                <a:avLst/>
                <a:gdLst/>
                <a:ahLst/>
                <a:cxnLst/>
                <a:rect r="r" b="b" t="t" l="l"/>
                <a:pathLst>
                  <a:path h="2045875" w="4260785">
                    <a:moveTo>
                      <a:pt x="9571" y="0"/>
                    </a:moveTo>
                    <a:lnTo>
                      <a:pt x="4251213" y="0"/>
                    </a:lnTo>
                    <a:cubicBezTo>
                      <a:pt x="4256499" y="0"/>
                      <a:pt x="4260785" y="4285"/>
                      <a:pt x="4260785" y="9571"/>
                    </a:cubicBezTo>
                    <a:lnTo>
                      <a:pt x="4260785" y="2036304"/>
                    </a:lnTo>
                    <a:cubicBezTo>
                      <a:pt x="4260785" y="2041590"/>
                      <a:pt x="4256499" y="2045875"/>
                      <a:pt x="4251213" y="2045875"/>
                    </a:cubicBezTo>
                    <a:lnTo>
                      <a:pt x="9571" y="2045875"/>
                    </a:lnTo>
                    <a:cubicBezTo>
                      <a:pt x="4285" y="2045875"/>
                      <a:pt x="0" y="2041590"/>
                      <a:pt x="0" y="2036304"/>
                    </a:cubicBezTo>
                    <a:lnTo>
                      <a:pt x="0" y="9571"/>
                    </a:lnTo>
                    <a:cubicBezTo>
                      <a:pt x="0" y="4285"/>
                      <a:pt x="4285" y="0"/>
                      <a:pt x="9571" y="0"/>
                    </a:cubicBezTo>
                    <a:close/>
                  </a:path>
                </a:pathLst>
              </a:custGeom>
              <a:solidFill>
                <a:srgbClr val="04001E"/>
              </a:solidFill>
              <a:ln w="38100" cap="sq">
                <a:solidFill>
                  <a:srgbClr val="E5E1DA"/>
                </a:solidFill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260785" cy="2083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283224" y="128863"/>
              <a:ext cx="20386689" cy="9644252"/>
            </a:xfrm>
            <a:custGeom>
              <a:avLst/>
              <a:gdLst/>
              <a:ahLst/>
              <a:cxnLst/>
              <a:rect r="r" b="b" t="t" l="l"/>
              <a:pathLst>
                <a:path h="9644252" w="20386689">
                  <a:moveTo>
                    <a:pt x="0" y="0"/>
                  </a:moveTo>
                  <a:lnTo>
                    <a:pt x="20386690" y="0"/>
                  </a:lnTo>
                  <a:lnTo>
                    <a:pt x="20386690" y="9644252"/>
                  </a:lnTo>
                  <a:lnTo>
                    <a:pt x="0" y="96442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2652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32857" y="535305"/>
            <a:ext cx="16826443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Log Files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0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3812" y="2143034"/>
            <a:ext cx="8560188" cy="7741402"/>
            <a:chOff x="0" y="0"/>
            <a:chExt cx="2254535" cy="20388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54535" cy="2038888"/>
            </a:xfrm>
            <a:custGeom>
              <a:avLst/>
              <a:gdLst/>
              <a:ahLst/>
              <a:cxnLst/>
              <a:rect r="r" b="b" t="t" l="l"/>
              <a:pathLst>
                <a:path h="2038888" w="2254535">
                  <a:moveTo>
                    <a:pt x="18088" y="0"/>
                  </a:moveTo>
                  <a:lnTo>
                    <a:pt x="2236447" y="0"/>
                  </a:lnTo>
                  <a:cubicBezTo>
                    <a:pt x="2241244" y="0"/>
                    <a:pt x="2245845" y="1906"/>
                    <a:pt x="2249237" y="5298"/>
                  </a:cubicBezTo>
                  <a:cubicBezTo>
                    <a:pt x="2252630" y="8690"/>
                    <a:pt x="2254535" y="13291"/>
                    <a:pt x="2254535" y="18088"/>
                  </a:cubicBezTo>
                  <a:lnTo>
                    <a:pt x="2254535" y="2020800"/>
                  </a:lnTo>
                  <a:cubicBezTo>
                    <a:pt x="2254535" y="2030789"/>
                    <a:pt x="2246437" y="2038888"/>
                    <a:pt x="2236447" y="2038888"/>
                  </a:cubicBezTo>
                  <a:lnTo>
                    <a:pt x="18088" y="2038888"/>
                  </a:lnTo>
                  <a:cubicBezTo>
                    <a:pt x="8098" y="2038888"/>
                    <a:pt x="0" y="2030789"/>
                    <a:pt x="0" y="2020800"/>
                  </a:cubicBezTo>
                  <a:lnTo>
                    <a:pt x="0" y="18088"/>
                  </a:lnTo>
                  <a:cubicBezTo>
                    <a:pt x="0" y="8098"/>
                    <a:pt x="8098" y="0"/>
                    <a:pt x="18088" y="0"/>
                  </a:cubicBezTo>
                  <a:close/>
                </a:path>
              </a:pathLst>
            </a:custGeom>
            <a:solidFill>
              <a:srgbClr val="04001E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54535" cy="20769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92237" y="2445750"/>
            <a:ext cx="7876201" cy="6965638"/>
          </a:xfrm>
          <a:custGeom>
            <a:avLst/>
            <a:gdLst/>
            <a:ahLst/>
            <a:cxnLst/>
            <a:rect r="r" b="b" t="t" l="l"/>
            <a:pathLst>
              <a:path h="6965638" w="7876201">
                <a:moveTo>
                  <a:pt x="0" y="0"/>
                </a:moveTo>
                <a:lnTo>
                  <a:pt x="7876202" y="0"/>
                </a:lnTo>
                <a:lnTo>
                  <a:pt x="7876202" y="6965638"/>
                </a:lnTo>
                <a:lnTo>
                  <a:pt x="0" y="69656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185" t="-4094" r="-96939" b="-409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83812" y="679994"/>
            <a:ext cx="13463588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8730"/>
              </a:lnSpc>
              <a:spcBef>
                <a:spcPct val="0"/>
              </a:spcBef>
            </a:pPr>
            <a:r>
              <a:rPr lang="en-US" sz="9000" strike="noStrike" u="non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Streamlit Dashboard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99401" y="2123984"/>
            <a:ext cx="3544044" cy="558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7"/>
              </a:lnSpc>
            </a:pPr>
            <a:r>
              <a:rPr lang="en-US" sz="3549">
                <a:solidFill>
                  <a:srgbClr val="F3F3F2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Dynamic Filters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99401" y="2853917"/>
            <a:ext cx="7805886" cy="1170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0550" indent="-225275" lvl="1">
              <a:lnSpc>
                <a:spcPts val="4865"/>
              </a:lnSpc>
              <a:buFont typeface="Arial"/>
              <a:buChar char="•"/>
            </a:pPr>
            <a:r>
              <a:rPr lang="en-US" sz="2987">
                <a:solidFill>
                  <a:srgbClr val="D4D4D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Filter by country, metric type (cases, deaths, vaccinations)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99401" y="4147049"/>
            <a:ext cx="7805886" cy="1170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0550" indent="-225275" lvl="1">
              <a:lnSpc>
                <a:spcPts val="4865"/>
              </a:lnSpc>
              <a:buFont typeface="Arial"/>
              <a:buChar char="•"/>
            </a:pPr>
            <a:r>
              <a:rPr lang="en-US" sz="2987">
                <a:solidFill>
                  <a:srgbClr val="D4D4D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Analyze data for custom timeframes (e.g., last N days)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99401" y="5535431"/>
            <a:ext cx="3544044" cy="558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7"/>
              </a:lnSpc>
            </a:pPr>
            <a:r>
              <a:rPr lang="en-US" sz="3549">
                <a:solidFill>
                  <a:srgbClr val="F3F3F2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Visual Exploration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99401" y="6074864"/>
            <a:ext cx="7805886" cy="561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0550" indent="-225275" lvl="1">
              <a:lnSpc>
                <a:spcPts val="4865"/>
              </a:lnSpc>
              <a:buFont typeface="Arial"/>
              <a:buChar char="•"/>
            </a:pPr>
            <a:r>
              <a:rPr lang="en-US" sz="2987">
                <a:solidFill>
                  <a:srgbClr val="D4D4D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Line charts for trend analysis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99401" y="6759985"/>
            <a:ext cx="7805886" cy="561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0550" indent="-225275" lvl="1">
              <a:lnSpc>
                <a:spcPts val="4865"/>
              </a:lnSpc>
              <a:buFont typeface="Arial"/>
              <a:buChar char="•"/>
            </a:pPr>
            <a:r>
              <a:rPr lang="en-US" sz="2987">
                <a:solidFill>
                  <a:srgbClr val="D4D4D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Bar charts for comparative views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99401" y="7628993"/>
            <a:ext cx="3544044" cy="558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7"/>
              </a:lnSpc>
            </a:pPr>
            <a:r>
              <a:rPr lang="en-US" sz="3549">
                <a:solidFill>
                  <a:srgbClr val="F3F3F2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Utility Features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99401" y="8399939"/>
            <a:ext cx="7805886" cy="561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0550" indent="-225275" lvl="1">
              <a:lnSpc>
                <a:spcPts val="4865"/>
              </a:lnSpc>
              <a:buFont typeface="Arial"/>
              <a:buChar char="•"/>
            </a:pPr>
            <a:r>
              <a:rPr lang="en-US" sz="2987">
                <a:solidFill>
                  <a:srgbClr val="D4D4D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Download filtered data as CSV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99401" y="9033932"/>
            <a:ext cx="7805886" cy="561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0550" indent="-225275" lvl="1">
              <a:lnSpc>
                <a:spcPts val="4865"/>
              </a:lnSpc>
              <a:buFont typeface="Arial"/>
              <a:buChar char="•"/>
            </a:pPr>
            <a:r>
              <a:rPr lang="en-US" sz="2987">
                <a:solidFill>
                  <a:srgbClr val="D4D4D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Raw data explorer for detailed review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DAGu_lVTrOo</dc:identifier>
  <dcterms:modified xsi:type="dcterms:W3CDTF">2011-08-01T06:04:30Z</dcterms:modified>
  <cp:revision>1</cp:revision>
  <dc:title>Purple Blue and White Project Presentation</dc:title>
</cp:coreProperties>
</file>